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9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98" r:id="rId4"/>
    <p:sldId id="299" r:id="rId5"/>
    <p:sldId id="257" r:id="rId6"/>
    <p:sldId id="265" r:id="rId7"/>
    <p:sldId id="267" r:id="rId8"/>
    <p:sldId id="266" r:id="rId9"/>
    <p:sldId id="268" r:id="rId10"/>
    <p:sldId id="273" r:id="rId11"/>
    <p:sldId id="307" r:id="rId12"/>
    <p:sldId id="276" r:id="rId13"/>
    <p:sldId id="277" r:id="rId14"/>
    <p:sldId id="279" r:id="rId15"/>
    <p:sldId id="281" r:id="rId16"/>
    <p:sldId id="300" r:id="rId17"/>
    <p:sldId id="282" r:id="rId18"/>
    <p:sldId id="310" r:id="rId19"/>
    <p:sldId id="301" r:id="rId20"/>
    <p:sldId id="302" r:id="rId21"/>
    <p:sldId id="303" r:id="rId22"/>
    <p:sldId id="304" r:id="rId23"/>
    <p:sldId id="306" r:id="rId24"/>
    <p:sldId id="305" r:id="rId25"/>
    <p:sldId id="289" r:id="rId26"/>
    <p:sldId id="308" r:id="rId27"/>
    <p:sldId id="288" r:id="rId28"/>
    <p:sldId id="311" r:id="rId29"/>
    <p:sldId id="314" r:id="rId30"/>
    <p:sldId id="315" r:id="rId31"/>
    <p:sldId id="316" r:id="rId32"/>
    <p:sldId id="317" r:id="rId33"/>
    <p:sldId id="292" r:id="rId34"/>
    <p:sldId id="319" r:id="rId35"/>
    <p:sldId id="295" r:id="rId36"/>
    <p:sldId id="309" r:id="rId37"/>
    <p:sldId id="318" r:id="rId38"/>
    <p:sldId id="320" r:id="rId39"/>
    <p:sldId id="321" r:id="rId40"/>
    <p:sldId id="322" r:id="rId41"/>
    <p:sldId id="285" r:id="rId42"/>
    <p:sldId id="293" r:id="rId43"/>
    <p:sldId id="324" r:id="rId44"/>
    <p:sldId id="323" r:id="rId45"/>
    <p:sldId id="325" r:id="rId4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/>
    <p:restoredTop sz="75066"/>
  </p:normalViewPr>
  <p:slideViewPr>
    <p:cSldViewPr snapToGrid="0" snapToObjects="1">
      <p:cViewPr varScale="1">
        <p:scale>
          <a:sx n="55" d="100"/>
          <a:sy n="55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503FB7-EEBB-7D45-8775-A495376F5CEB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36026F4-1291-2941-BF17-17E58B3555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61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D09CB5-5C4E-774F-AEA1-E3AB869701CE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43F58E-0141-C444-B9CE-B9F577A2E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03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685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92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23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17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174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543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71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0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02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3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323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77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66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67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F58E-0141-C444-B9CE-B9F577A2EC0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07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92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3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7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4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8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2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7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2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3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96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ine__2NvO1oPZu4Rse2CFkgJIzCJL4I/view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IszEztKI_7HNjO2lIAUAaJzSL1HmHZqD/view?usp=shar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hSYO-s37nBpHO5DT9ha5CmfBHHiofKn/view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1014" y="4548854"/>
            <a:ext cx="11834447" cy="814453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espaces pour mieux apprendre à l’école maternelle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23031" y="5690149"/>
            <a:ext cx="3622431" cy="1069848"/>
          </a:xfrm>
        </p:spPr>
        <p:txBody>
          <a:bodyPr/>
          <a:lstStyle/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Circonscription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Lure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2020 / 2021</a:t>
            </a:r>
            <a:endParaRPr 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0892"/>
            <a:ext cx="4861885" cy="14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709" y="111210"/>
            <a:ext cx="11994292" cy="1190051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Aménager les espaces </a:t>
            </a:r>
            <a:b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 créer des pôles d’attractivité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708" y="1153996"/>
            <a:ext cx="11596502" cy="570400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Installer dans la classe, du matériel qui va attirer le regard de l’enfant, lui donner envie d’agir, le motiver à interagir.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pôles sont attractifs quand :</a:t>
            </a: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ils répondent à des besoins (bouger, manipuler, jouer, s’entraîner…)</a:t>
            </a: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le matériel est en bon état</a:t>
            </a: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l’intérêt y est renouvelé (défis supplémentaires, nouvelles découvertes avec une évolution plus rapide en MS et en GS qu’en PS)</a:t>
            </a: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l’aménagement y est soigné, confortable et adapté</a:t>
            </a: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l’élève sait ce qu’il peut faire du matériel (reproduire des fiches de construction, s’autoévaluer…)</a:t>
            </a:r>
          </a:p>
        </p:txBody>
      </p:sp>
    </p:spTree>
    <p:extLst>
      <p:ext uri="{BB962C8B-B14F-4D97-AF65-F5344CB8AC3E}">
        <p14:creationId xmlns:p14="http://schemas.microsoft.com/office/powerpoint/2010/main" val="10492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9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0255" y="-86203"/>
            <a:ext cx="9720072" cy="86826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 point de vue de l’enseignant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697" y="580768"/>
            <a:ext cx="5261633" cy="2619632"/>
          </a:xfrm>
        </p:spPr>
        <p:txBody>
          <a:bodyPr>
            <a:normAutofit fontScale="40000" lnSpcReduction="20000"/>
          </a:bodyPr>
          <a:lstStyle/>
          <a:p>
            <a:pPr>
              <a:buFont typeface="Wingdings" charset="2"/>
              <a:buChar char="v"/>
            </a:pPr>
            <a:r>
              <a:rPr lang="fr-FR" sz="3800" dirty="0" smtClean="0"/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Un gain de temps </a:t>
            </a:r>
          </a:p>
          <a:p>
            <a:pPr>
              <a:buFont typeface="Wingdings" charset="2"/>
              <a:buChar char="v"/>
            </a:pP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De meilleurs gestes professionnels</a:t>
            </a:r>
          </a:p>
          <a:p>
            <a:pPr>
              <a:buFont typeface="Wingdings" charset="2"/>
              <a:buChar char="v"/>
            </a:pP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Des enseignants plus attentifs </a:t>
            </a:r>
            <a:endParaRPr lang="fr-FR" sz="3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v"/>
            </a:pP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Des enseignants plus à l’écoute des besoins des enfants</a:t>
            </a:r>
          </a:p>
          <a:p>
            <a:pPr>
              <a:buFont typeface="Wingdings" charset="2"/>
              <a:buChar char="v"/>
            </a:pP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Des enseignants plus dans l’échange</a:t>
            </a:r>
          </a:p>
          <a:p>
            <a:pPr>
              <a:buFont typeface="Wingdings" charset="2"/>
              <a:buChar char="v"/>
            </a:pP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Des enseignants qui lâchent prise</a:t>
            </a:r>
          </a:p>
          <a:p>
            <a:pPr>
              <a:buFont typeface="Wingdings" charset="2"/>
              <a:buChar char="v"/>
            </a:pP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Des préparations de classe allégées</a:t>
            </a:r>
          </a:p>
          <a:p>
            <a:pPr>
              <a:buFont typeface="Wingdings" charset="2"/>
              <a:buChar char="v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13338" y="392136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Vidéo 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20353" y="393303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Vidéo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8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065" y="173489"/>
            <a:ext cx="11694720" cy="753269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 point de vue du fonctionnement de l’école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065" y="1075039"/>
            <a:ext cx="11981935" cy="5931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Ouvrir, modifier, agrandir, multiplier les espaces donnent inévitablement à l’ATSEM plus d’autonomie : fonction pédagogique de l’ATSEM sous l’autorité de l’enseignant.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51231" y="324438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Vidéo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3906"/>
            <a:ext cx="12192000" cy="762910"/>
          </a:xfrm>
        </p:spPr>
        <p:txBody>
          <a:bodyPr>
            <a:normAutofit fontScale="90000"/>
          </a:bodyPr>
          <a:lstStyle/>
          <a:p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 point de vue de l’ensemble de l’équipe pédagogique</a:t>
            </a:r>
            <a:endParaRPr lang="fr-FR" sz="3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1444" y="1036527"/>
            <a:ext cx="10941803" cy="54882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Mutualiser les espaces :</a:t>
            </a:r>
          </a:p>
          <a:p>
            <a:pPr marL="0" indent="0"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permet d’exploiter au mieux tous les espaces de l’école</a:t>
            </a:r>
          </a:p>
          <a:p>
            <a:pPr marL="0" indent="0"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autorise les élèves des autres classes à utiliser un même lieu</a:t>
            </a:r>
          </a:p>
          <a:p>
            <a:pPr marL="0" indent="0"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donne de plus grandes possibilités d’actions pour les enfants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favorise un accompagnement maximal des individus sur le chemin de l’autonomie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engendre un parcours sans rupture pour chacun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4044" y="155878"/>
            <a:ext cx="9720072" cy="86790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Typologie des espaces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437" y="1146876"/>
            <a:ext cx="11081287" cy="57111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l’espace « repli sur soi 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l’espace moteur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l’espace jeux symboliques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l’espace graphisme/écriture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l’espace « projets 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l’espace de manipulation, d’exploration et de découvertes sensorielles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l’espace regroupement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l’espace culturel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l’espace numérique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1394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59" y="164208"/>
            <a:ext cx="1091080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    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L’espace sensoriel en petite section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277" y="1270862"/>
            <a:ext cx="11131970" cy="5389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Une évolution en quatre étapes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Jouer librement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Découvrir en utilisant ses sens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Expérimenter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Construire des notions : </a:t>
            </a:r>
          </a:p>
          <a:p>
            <a:pPr>
              <a:buFont typeface="Wingdings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résoudre des problèmes de quantités</a:t>
            </a:r>
          </a:p>
          <a:p>
            <a:pPr>
              <a:buFont typeface="Wingdings" charset="2"/>
              <a:buChar char="ü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découvrir des formes</a:t>
            </a:r>
          </a:p>
          <a:p>
            <a:pPr>
              <a:buFont typeface="Wingdings" charset="2"/>
              <a:buChar char="ü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organiser des éléments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46" y="2185263"/>
            <a:ext cx="5386754" cy="29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1"/>
            <a:ext cx="12192000" cy="68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6862" y="45017"/>
            <a:ext cx="11324492" cy="90455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L’espace « maths » en moyenne et grande sections</a:t>
            </a:r>
            <a:endParaRPr lang="fr-FR" sz="3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72662"/>
            <a:ext cx="4929920" cy="5785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920" y="2338754"/>
            <a:ext cx="3457575" cy="22684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304" y="2373924"/>
            <a:ext cx="3067050" cy="24266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991" y="4986703"/>
            <a:ext cx="3023455" cy="16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2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" y="121920"/>
            <a:ext cx="12082272" cy="64251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5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 algn="ctr">
              <a:buNone/>
            </a:pP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réputation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des maternelles et leur prestige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pédagogique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tiennent à ce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qu’elles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concilient deux exigences ailleurs incompatibles : elles font apprendre sans ennuyer, ni contraindre. »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Antoine </a:t>
            </a:r>
            <a:r>
              <a:rPr lang="fr-FR" sz="4000" i="1" dirty="0">
                <a:latin typeface="Arial" panose="020B0604020202020204" pitchFamily="34" charset="0"/>
                <a:cs typeface="Arial" panose="020B0604020202020204" pitchFamily="34" charset="0"/>
              </a:rPr>
              <a:t>Prost </a:t>
            </a:r>
            <a:endParaRPr lang="fr-FR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 L'école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maternelle est une école bienveillante, plus encore que les étapes ultérieures du parcours scolaire.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 mission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principale est de donner envie aux enfants d'aller à l'école pour apprendre, affirmer et épanouir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leur personnalité. » </a:t>
            </a:r>
            <a:r>
              <a:rPr lang="fr-FR" sz="4000" i="1" dirty="0">
                <a:latin typeface="Arial" panose="020B0604020202020204" pitchFamily="34" charset="0"/>
                <a:cs typeface="Arial" panose="020B0604020202020204" pitchFamily="34" charset="0"/>
              </a:rPr>
              <a:t>Bulletin officiel spécial n°2 du 26 mars </a:t>
            </a:r>
            <a:r>
              <a:rPr lang="fr-F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endParaRPr lang="fr-FR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Deux leviers pour y parvenir :</a:t>
            </a:r>
          </a:p>
          <a:p>
            <a:pPr>
              <a:buFont typeface="Wingdings" charset="2"/>
              <a:buChar char="v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’aménagement de l’espace, des espaces ;</a:t>
            </a:r>
          </a:p>
          <a:p>
            <a:pPr>
              <a:buFont typeface="Wingdings" charset="2"/>
              <a:buChar char="v"/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 nécessaire évolutivité des espaces sur une année scolaire et sur un </a:t>
            </a:r>
          </a:p>
          <a:p>
            <a:pPr marL="0" indent="0">
              <a:buNone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cycle d’apprentissage.</a:t>
            </a:r>
          </a:p>
          <a:p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dirty="0" smtClean="0"/>
          </a:p>
          <a:p>
            <a:endParaRPr lang="fr-FR" sz="4000" dirty="0"/>
          </a:p>
          <a:p>
            <a:endParaRPr lang="fr-FR" sz="4000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6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6" y="0"/>
            <a:ext cx="12107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78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" y="0"/>
            <a:ext cx="1218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1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49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2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2" y="174389"/>
            <a:ext cx="5760000" cy="432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82" y="2244389"/>
            <a:ext cx="60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4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211017"/>
            <a:ext cx="9720072" cy="65063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fr-F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CLASSE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178169"/>
            <a:ext cx="9720073" cy="5131191"/>
          </a:xfrm>
        </p:spPr>
        <p:txBody>
          <a:bodyPr/>
          <a:lstStyle/>
          <a:p>
            <a:r>
              <a:rPr lang="fr-FR" sz="2000" dirty="0" smtClean="0"/>
              <a:t>-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Espace  jeux d’imitation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le coin cuisine</a:t>
            </a:r>
          </a:p>
          <a:p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Manipuler – Verbaliser – Abstraire</a:t>
            </a:r>
          </a:p>
          <a:p>
            <a:r>
              <a:rPr lang="fr-F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la table pour 4 personnes (MS/GS)</a:t>
            </a:r>
          </a:p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Espace regroupement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3429000"/>
            <a:ext cx="5095318" cy="28803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999" y="1718310"/>
            <a:ext cx="38957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1" y="1"/>
            <a:ext cx="1127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8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04" y="0"/>
            <a:ext cx="12214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60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87"/>
            <a:ext cx="12191999" cy="68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71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353" y="158263"/>
            <a:ext cx="11588261" cy="112541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EXEMPLE D’UN ESPACE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SCIENCES EN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354" y="1283677"/>
            <a:ext cx="11711354" cy="5292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ÉTAPE 1 : MANIPULER LIBREMENT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Disposer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différents aimants sur une table avec différents matériaux : TROMBONES, CLOUS, VIS, CISEAUX, FILS ÉLECTRIQUES, BOIS, PAPIER, TISSU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fr-F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ÉTAPE 2 : EXPÉRIMENTER – RÉSOUDRE UN PROBLÈME</a:t>
            </a:r>
          </a:p>
          <a:p>
            <a:r>
              <a:rPr lang="is-IS" dirty="0" smtClean="0">
                <a:latin typeface="Arial" panose="020B0604020202020204" pitchFamily="34" charset="0"/>
                <a:cs typeface="Arial" panose="020B0604020202020204" pitchFamily="34" charset="0"/>
              </a:rPr>
              <a:t>Trouver 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tous les endroits de la classe où l’aimant peut s’aimanter. Trier parmi les objets proposés par la maîtresse ceux qui s’aimantent et ceux qui ne s’aimantent pas.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rouver des solutions pour que les objets qui s’aimantent pas </a:t>
            </a:r>
            <a:r>
              <a:rPr lang="is-IS" dirty="0" smtClean="0">
                <a:latin typeface="Arial" panose="020B0604020202020204" pitchFamily="34" charset="0"/>
                <a:cs typeface="Arial" panose="020B0604020202020204" pitchFamily="34" charset="0"/>
              </a:rPr>
              <a:t>restent 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accrochés à l’aimant, sortir un trombone dans un verre d’eau sans mouiller les mains, déplacer des objets ferreux sur différentes surfaces (farine, semoule, eau) avec des aimants, tester différents </a:t>
            </a:r>
            <a:r>
              <a:rPr lang="is-IS" dirty="0" smtClean="0">
                <a:latin typeface="Arial" panose="020B0604020202020204" pitchFamily="34" charset="0"/>
                <a:cs typeface="Arial" panose="020B0604020202020204" pitchFamily="34" charset="0"/>
              </a:rPr>
              <a:t>matériaux 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is-IS" dirty="0" smtClean="0">
                <a:latin typeface="Arial" panose="020B0604020202020204" pitchFamily="34" charset="0"/>
                <a:cs typeface="Arial" panose="020B0604020202020204" pitchFamily="34" charset="0"/>
              </a:rPr>
              <a:t>conclure 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sur ce qui fait qu’un objet est attiré par l’aimant.</a:t>
            </a:r>
          </a:p>
          <a:p>
            <a:pPr marL="0" indent="0">
              <a:buNone/>
            </a:pPr>
            <a:endParaRPr lang="fr-F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ÉTAPE 3 : RÉALISER UN PROJET PERSONNEL – Expliciter sa procédure</a:t>
            </a:r>
          </a:p>
          <a:p>
            <a:r>
              <a:rPr lang="is-IS" dirty="0" smtClean="0">
                <a:latin typeface="Arial" panose="020B0604020202020204" pitchFamily="34" charset="0"/>
                <a:cs typeface="Arial" panose="020B0604020202020204" pitchFamily="34" charset="0"/>
              </a:rPr>
              <a:t>Fabriquer 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un jeu de pêche à la ligne sur une </a:t>
            </a:r>
            <a:r>
              <a:rPr lang="is-IS" dirty="0" smtClean="0">
                <a:latin typeface="Arial" panose="020B0604020202020204" pitchFamily="34" charset="0"/>
                <a:cs typeface="Arial" panose="020B0604020202020204" pitchFamily="34" charset="0"/>
              </a:rPr>
              <a:t>thématique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Garder des traces des différentes étapes : photos, dessins, affiches en dictée collective à l’adulte pour formaliser le savoir.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42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9" y="192024"/>
            <a:ext cx="9720072" cy="786384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EXEMPLES D’ESPACES SCIENCES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408"/>
            <a:ext cx="12191999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5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0"/>
            <a:ext cx="9603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0"/>
            <a:ext cx="4219575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8" y="0"/>
            <a:ext cx="7917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0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18"/>
            <a:ext cx="12192000" cy="67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51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25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08" y="-17598"/>
            <a:ext cx="9882554" cy="68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0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72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1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" y="439615"/>
            <a:ext cx="3183915" cy="5996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69" y="2215663"/>
            <a:ext cx="8141677" cy="20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0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142918"/>
            <a:ext cx="9720072" cy="934665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2" y="880782"/>
            <a:ext cx="10668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5" y="897330"/>
            <a:ext cx="10706847" cy="57260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5388" y="201706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GESTES PROFESSIONNELS QUI ÉVOLUENT</a:t>
            </a:r>
            <a:r>
              <a:rPr lang="is-I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9" y="0"/>
            <a:ext cx="121216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70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" y="633045"/>
            <a:ext cx="3273303" cy="55743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677" y="2162907"/>
            <a:ext cx="8141677" cy="26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48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92"/>
            <a:ext cx="12191999" cy="582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270" y="222422"/>
            <a:ext cx="11331145" cy="107884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L’aménagement de l’espace en maternelle : pourquoi ?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866900"/>
            <a:ext cx="11125200" cy="478155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Aménager l’espace, repenser l’espace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tenir compte du développement de l’enfant et respecter ses besoins.</a:t>
            </a:r>
          </a:p>
          <a:p>
            <a:pPr>
              <a:buFont typeface="Wingdings" charset="2"/>
              <a:buChar char="v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v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Aménager l’espace, des espaces pour mieux apprendre.</a:t>
            </a:r>
          </a:p>
          <a:p>
            <a:pPr>
              <a:buFont typeface="Wingdings" charset="2"/>
              <a:buChar char="v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v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ménager pour favoriser le bien-être des enfants.</a:t>
            </a:r>
          </a:p>
          <a:p>
            <a:pPr marL="0" indent="0"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v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Aménager pour permettre un accueil individualisé.</a:t>
            </a:r>
          </a:p>
          <a:p>
            <a:pPr>
              <a:buFont typeface="Wingdings" charset="2"/>
              <a:buChar char="v"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1836" y="301011"/>
            <a:ext cx="9720072" cy="87782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besoins de l’enfant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850" y="1458097"/>
            <a:ext cx="11738918" cy="499213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Besoin de sécurité affective</a:t>
            </a:r>
          </a:p>
          <a:p>
            <a:pPr>
              <a:buFont typeface="Wingdings" charset="2"/>
              <a:buChar char="v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Besoin fondamental de mouvement</a:t>
            </a:r>
          </a:p>
          <a:p>
            <a:pPr>
              <a:buFont typeface="Wingdings" charset="2"/>
              <a:buChar char="v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Besoin d’autonomie, de se sentir grand : il souhaite faire « tout seul »</a:t>
            </a:r>
          </a:p>
          <a:p>
            <a:pPr>
              <a:buFont typeface="Wingdings" charset="2"/>
              <a:buChar char="v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Besoin de comprendre, de chercher, d’expérimenter, de découvrir</a:t>
            </a:r>
          </a:p>
          <a:p>
            <a:pPr>
              <a:buFont typeface="Wingdings" charset="2"/>
              <a:buChar char="v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Besoin de relations et de communication</a:t>
            </a:r>
          </a:p>
          <a:p>
            <a:pPr>
              <a:buFont typeface="Wingdings" charset="2"/>
              <a:buChar char="v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Besoin de repos</a:t>
            </a:r>
          </a:p>
          <a:p>
            <a:pPr>
              <a:buFont typeface="Wingdings" charset="2"/>
              <a:buChar char="v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Besoins physiologiques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9937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8346" y="214514"/>
            <a:ext cx="11158151" cy="120651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Des espaces adaptés aux besoins des enfants : comment les concevoir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2422" y="1421027"/>
            <a:ext cx="11825415" cy="5325762"/>
          </a:xfrm>
        </p:spPr>
        <p:txBody>
          <a:bodyPr>
            <a:normAutofit fontScale="70000" lnSpcReduction="20000"/>
          </a:bodyPr>
          <a:lstStyle/>
          <a:p>
            <a:endParaRPr lang="fr-FR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essentiels</a:t>
            </a:r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v"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sécurité</a:t>
            </a:r>
          </a:p>
          <a:p>
            <a:pPr>
              <a:buFont typeface="Wingdings" charset="2"/>
              <a:buChar char="v"/>
            </a:pP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Des espaces stimulants et dynamiques pour aiguiser la curiosité des élèves</a:t>
            </a:r>
          </a:p>
          <a:p>
            <a:pPr>
              <a:buFont typeface="Wingdings" charset="2"/>
              <a:buChar char="v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préalables</a:t>
            </a:r>
          </a:p>
          <a:p>
            <a:pPr>
              <a:buFont typeface="Wingdings" charset="2"/>
              <a:buChar char="v"/>
            </a:pP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Recenser le matériel dont dispose l’école pour trouver des modes d’utilisation pratiques</a:t>
            </a:r>
          </a:p>
          <a:p>
            <a:pPr>
              <a:buFont typeface="Wingdings" charset="2"/>
              <a:buChar char="v"/>
            </a:pP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Recenser les différents espaces à disposition pour en faire évoluer les fonctions</a:t>
            </a:r>
          </a:p>
          <a:p>
            <a:pPr>
              <a:buFont typeface="Wingdings" charset="2"/>
              <a:buChar char="v"/>
            </a:pP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Penser à l’équilibre des différentes fonctionnalités pour éviter de cumuler des nuisances sonores, interférer sur certains besoins, déséquilibrer la répartition du groupe classe </a:t>
            </a:r>
          </a:p>
          <a:p>
            <a:pPr>
              <a:buFont typeface="Wingdings" charset="2"/>
              <a:buChar char="v"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viter les cloisonnements trop hauts ne permettant pas de garder le regard de l’adulte</a:t>
            </a:r>
          </a:p>
          <a:p>
            <a:pPr>
              <a:buFont typeface="Wingdings" charset="2"/>
              <a:buChar char="v"/>
            </a:pP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Être vigilant à ouvrir l’espace</a:t>
            </a:r>
          </a:p>
          <a:p>
            <a:pPr>
              <a:buFont typeface="Wingdings" charset="2"/>
              <a:buChar char="v"/>
            </a:pP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Prendre en compte les ressources humaines : accroître les espaces permet à l’ATSEM d’avoir plus de marge de manœuvre, de liberté</a:t>
            </a:r>
          </a:p>
          <a:p>
            <a:pPr>
              <a:buFont typeface="Wingdings" charset="2"/>
              <a:buChar char="v"/>
            </a:pPr>
            <a:endParaRPr lang="fr-FR" dirty="0" smtClean="0"/>
          </a:p>
          <a:p>
            <a:pPr>
              <a:buFont typeface="Wingdings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4531" y="253485"/>
            <a:ext cx="10784123" cy="97743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L’aménagement de l’espace en maternelle : points de vigilance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923" y="1354015"/>
            <a:ext cx="11961341" cy="53309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L’espace classe doit être vaste : enlever tout élément encombrant inutilement pour permettre la circulation des élèves.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L’espace classe doit être différencié : identifier chaque zone et son usage pour tous les utilisateurs (enseignants, élèves, ATSEM, AESH</a:t>
            </a:r>
            <a:r>
              <a:rPr lang="is-I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s-I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L’espace classe doit être délimité pour faciliter le repérage et l’identification des différentes zones.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s-I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L’espace classe doit être évolutif en fonction des besoins des élèves et de l’évolution de leurs apprentissages sur le cycle et sur l’année.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s-I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L’espace classe doit être adapté : pensé en équipe de cycle et intégré au projet d’école.</a:t>
            </a:r>
          </a:p>
          <a:p>
            <a:endParaRPr lang="is-I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74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1323</TotalTime>
  <Words>1054</Words>
  <Application>Microsoft Office PowerPoint</Application>
  <PresentationFormat>Grand écran</PresentationFormat>
  <Paragraphs>143</Paragraphs>
  <Slides>45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2" baseType="lpstr">
      <vt:lpstr>Arial</vt:lpstr>
      <vt:lpstr>Calibri</vt:lpstr>
      <vt:lpstr>Tw Cen MT</vt:lpstr>
      <vt:lpstr>Tw Cen MT Condensed</vt:lpstr>
      <vt:lpstr>Wingdings</vt:lpstr>
      <vt:lpstr>Wingdings 3</vt:lpstr>
      <vt:lpstr>Intégral</vt:lpstr>
      <vt:lpstr>Des espaces pour mieux apprendre à l’école maternelle</vt:lpstr>
      <vt:lpstr>Présentation PowerPoint</vt:lpstr>
      <vt:lpstr>Présentation PowerPoint</vt:lpstr>
      <vt:lpstr>Présentation PowerPoint</vt:lpstr>
      <vt:lpstr>L’aménagement de l’espace en maternelle : pourquoi ?</vt:lpstr>
      <vt:lpstr>Les besoins de l’enfant</vt:lpstr>
      <vt:lpstr>Présentation PowerPoint</vt:lpstr>
      <vt:lpstr>Des espaces adaptés aux besoins des enfants : comment les concevoir ?</vt:lpstr>
      <vt:lpstr>L’aménagement de l’espace en maternelle : points de vigilance</vt:lpstr>
      <vt:lpstr>Aménager les espaces  pour créer des pôles d’attractivité</vt:lpstr>
      <vt:lpstr>Présentation PowerPoint</vt:lpstr>
      <vt:lpstr>Du point de vue de l’enseignant</vt:lpstr>
      <vt:lpstr>Du point de vue du fonctionnement de l’école</vt:lpstr>
      <vt:lpstr> Du point de vue de l’ensemble de l’équipe pédagogique</vt:lpstr>
      <vt:lpstr> Typologie des espaces</vt:lpstr>
      <vt:lpstr>Présentation PowerPoint</vt:lpstr>
      <vt:lpstr>     L’espace sensoriel en petite section </vt:lpstr>
      <vt:lpstr>Présentation PowerPoint</vt:lpstr>
      <vt:lpstr>L’espace « maths » en moyenne et grande sections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DaNS LA CLASSE</vt:lpstr>
      <vt:lpstr>Présentation PowerPoint</vt:lpstr>
      <vt:lpstr>Présentation PowerPoint</vt:lpstr>
      <vt:lpstr>Présentation PowerPoint</vt:lpstr>
      <vt:lpstr> EXEMPLE D’UN ESPACE SCIENCES EN GS </vt:lpstr>
      <vt:lpstr>EXEMPLES D’ESPACES SCIENCES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espaces mathématiques  en maternelle</dc:title>
  <dc:creator>Isabelle Maurer</dc:creator>
  <cp:lastModifiedBy>Utilisateur Windows</cp:lastModifiedBy>
  <cp:revision>178</cp:revision>
  <cp:lastPrinted>2020-11-16T09:52:16Z</cp:lastPrinted>
  <dcterms:created xsi:type="dcterms:W3CDTF">2020-01-17T18:00:08Z</dcterms:created>
  <dcterms:modified xsi:type="dcterms:W3CDTF">2020-11-30T08:02:23Z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2878422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